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Kollektif Bold" charset="1" panose="020B0604020101010102"/>
      <p:regular r:id="rId21"/>
    </p:embeddedFont>
    <p:embeddedFont>
      <p:font typeface="Kollektif" charset="1" panose="020B0604020101010102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31.jpeg" Type="http://schemas.openxmlformats.org/officeDocument/2006/relationships/image"/><Relationship Id="rId4" Target="https://youtu.be/dT4Ys9hykE0?si=41fLWJ3V7J6qhNR8" TargetMode="External" Type="http://schemas.openxmlformats.org/officeDocument/2006/relationships/video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https://es.wikipedia.org/wiki/%C3%8Dndice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028766" y="-5114975"/>
            <a:ext cx="24031566" cy="20516950"/>
          </a:xfrm>
          <a:custGeom>
            <a:avLst/>
            <a:gdLst/>
            <a:ahLst/>
            <a:cxnLst/>
            <a:rect r="r" b="b" t="t" l="l"/>
            <a:pathLst>
              <a:path h="20516950" w="24031566">
                <a:moveTo>
                  <a:pt x="0" y="0"/>
                </a:moveTo>
                <a:lnTo>
                  <a:pt x="24031567" y="0"/>
                </a:lnTo>
                <a:lnTo>
                  <a:pt x="24031567" y="20516950"/>
                </a:lnTo>
                <a:lnTo>
                  <a:pt x="0" y="205169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40594" y="3051270"/>
            <a:ext cx="3920870" cy="3920870"/>
          </a:xfrm>
          <a:custGeom>
            <a:avLst/>
            <a:gdLst/>
            <a:ahLst/>
            <a:cxnLst/>
            <a:rect r="r" b="b" t="t" l="l"/>
            <a:pathLst>
              <a:path h="3920870" w="3920870">
                <a:moveTo>
                  <a:pt x="0" y="0"/>
                </a:moveTo>
                <a:lnTo>
                  <a:pt x="3920870" y="0"/>
                </a:lnTo>
                <a:lnTo>
                  <a:pt x="3920870" y="3920870"/>
                </a:lnTo>
                <a:lnTo>
                  <a:pt x="0" y="39208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167507" y="3700990"/>
            <a:ext cx="9952985" cy="2875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26"/>
              </a:lnSpc>
            </a:pPr>
            <a:r>
              <a:rPr lang="en-US" sz="18826" spc="-790">
                <a:solidFill>
                  <a:srgbClr val="FFFFFF"/>
                </a:solidFill>
                <a:latin typeface="Kollektif Bold"/>
              </a:rPr>
              <a:t>GymWizz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31579" y="6427632"/>
            <a:ext cx="9488914" cy="544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5"/>
              </a:lnSpc>
            </a:pPr>
            <a:r>
              <a:rPr lang="en-US" sz="3575" spc="-150">
                <a:solidFill>
                  <a:srgbClr val="FFFFFF"/>
                </a:solidFill>
                <a:latin typeface="Kollektif Bold"/>
              </a:rPr>
              <a:t>Aplicación de gestión de clientes para gimnasios.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13549"/>
            <a:ext cx="1671009" cy="387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400" spc="-58">
                <a:solidFill>
                  <a:srgbClr val="FFFFFF"/>
                </a:solidFill>
                <a:latin typeface="Kollektif Bold"/>
              </a:rPr>
              <a:t>Franco Ruben Milazzo</a:t>
            </a:r>
          </a:p>
          <a:p>
            <a:pPr algn="l">
              <a:lnSpc>
                <a:spcPts val="14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6856943" y="413549"/>
            <a:ext cx="402357" cy="216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400" spc="-58">
                <a:solidFill>
                  <a:srgbClr val="FFFFFF"/>
                </a:solidFill>
                <a:latin typeface="Kollektif Bold"/>
              </a:rPr>
              <a:t>2024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81094" y="-3691726"/>
            <a:ext cx="10900388" cy="10110110"/>
          </a:xfrm>
          <a:custGeom>
            <a:avLst/>
            <a:gdLst/>
            <a:ahLst/>
            <a:cxnLst/>
            <a:rect r="r" b="b" t="t" l="l"/>
            <a:pathLst>
              <a:path h="10110110" w="10900388">
                <a:moveTo>
                  <a:pt x="0" y="0"/>
                </a:moveTo>
                <a:lnTo>
                  <a:pt x="10900388" y="0"/>
                </a:lnTo>
                <a:lnTo>
                  <a:pt x="10900388" y="10110110"/>
                </a:lnTo>
                <a:lnTo>
                  <a:pt x="0" y="101101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966033" y="2125881"/>
            <a:ext cx="12610955" cy="7638931"/>
          </a:xfrm>
          <a:custGeom>
            <a:avLst/>
            <a:gdLst/>
            <a:ahLst/>
            <a:cxnLst/>
            <a:rect r="r" b="b" t="t" l="l"/>
            <a:pathLst>
              <a:path h="7638931" w="12610955">
                <a:moveTo>
                  <a:pt x="0" y="0"/>
                </a:moveTo>
                <a:lnTo>
                  <a:pt x="12610954" y="0"/>
                </a:lnTo>
                <a:lnTo>
                  <a:pt x="12610954" y="7638930"/>
                </a:lnTo>
                <a:lnTo>
                  <a:pt x="0" y="76389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19175"/>
            <a:ext cx="16230600" cy="1106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Kollektif"/>
              </a:rPr>
              <a:t>Ficha de cliente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13549"/>
            <a:ext cx="1671009" cy="216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400" spc="-58">
                <a:solidFill>
                  <a:srgbClr val="FFFFFF"/>
                </a:solidFill>
                <a:latin typeface="Kollektif Bold"/>
              </a:rPr>
              <a:t>Franco Ruben Milazzo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856943" y="413549"/>
            <a:ext cx="402357" cy="216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400" spc="-58">
                <a:solidFill>
                  <a:srgbClr val="FFFFFF"/>
                </a:solidFill>
                <a:latin typeface="Kollektif Bold"/>
              </a:rPr>
              <a:t>2024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7861220" y="-6594892"/>
            <a:ext cx="14620136" cy="11951961"/>
          </a:xfrm>
          <a:custGeom>
            <a:avLst/>
            <a:gdLst/>
            <a:ahLst/>
            <a:cxnLst/>
            <a:rect r="r" b="b" t="t" l="l"/>
            <a:pathLst>
              <a:path h="11951961" w="14620136">
                <a:moveTo>
                  <a:pt x="14620136" y="0"/>
                </a:moveTo>
                <a:lnTo>
                  <a:pt x="0" y="0"/>
                </a:lnTo>
                <a:lnTo>
                  <a:pt x="0" y="11951961"/>
                </a:lnTo>
                <a:lnTo>
                  <a:pt x="14620136" y="11951961"/>
                </a:lnTo>
                <a:lnTo>
                  <a:pt x="14620136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24949" y="2349360"/>
            <a:ext cx="12655223" cy="7569479"/>
          </a:xfrm>
          <a:custGeom>
            <a:avLst/>
            <a:gdLst/>
            <a:ahLst/>
            <a:cxnLst/>
            <a:rect r="r" b="b" t="t" l="l"/>
            <a:pathLst>
              <a:path h="7569479" w="12655223">
                <a:moveTo>
                  <a:pt x="0" y="0"/>
                </a:moveTo>
                <a:lnTo>
                  <a:pt x="12655222" y="0"/>
                </a:lnTo>
                <a:lnTo>
                  <a:pt x="12655222" y="7569480"/>
                </a:lnTo>
                <a:lnTo>
                  <a:pt x="0" y="75694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920646" y="2125881"/>
            <a:ext cx="2125667" cy="1700534"/>
          </a:xfrm>
          <a:custGeom>
            <a:avLst/>
            <a:gdLst/>
            <a:ahLst/>
            <a:cxnLst/>
            <a:rect r="r" b="b" t="t" l="l"/>
            <a:pathLst>
              <a:path h="1700534" w="2125667">
                <a:moveTo>
                  <a:pt x="0" y="0"/>
                </a:moveTo>
                <a:lnTo>
                  <a:pt x="2125668" y="0"/>
                </a:lnTo>
                <a:lnTo>
                  <a:pt x="2125668" y="1700534"/>
                </a:lnTo>
                <a:lnTo>
                  <a:pt x="0" y="170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13549"/>
            <a:ext cx="1692176" cy="216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400" spc="-58">
                <a:solidFill>
                  <a:srgbClr val="FFFFFF"/>
                </a:solidFill>
                <a:latin typeface="Kollektif Bold"/>
              </a:rPr>
              <a:t>Franco Ruben MIlazzo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856943" y="413549"/>
            <a:ext cx="402357" cy="216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400" spc="-58">
                <a:solidFill>
                  <a:srgbClr val="FFFFFF"/>
                </a:solidFill>
                <a:latin typeface="Kollektif Bold"/>
              </a:rPr>
              <a:t>2024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47981" y="413549"/>
            <a:ext cx="1192039" cy="216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 spc="-58">
                <a:solidFill>
                  <a:srgbClr val="FFFFFF"/>
                </a:solidFill>
                <a:latin typeface="Kollektif Bold"/>
              </a:rPr>
              <a:t>minimalist slides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019175"/>
            <a:ext cx="16230600" cy="1106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Kollektif"/>
              </a:rPr>
              <a:t>Datos del gimnasio y tarifas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601520" y="-4700724"/>
            <a:ext cx="13260440" cy="12299058"/>
          </a:xfrm>
          <a:custGeom>
            <a:avLst/>
            <a:gdLst/>
            <a:ahLst/>
            <a:cxnLst/>
            <a:rect r="r" b="b" t="t" l="l"/>
            <a:pathLst>
              <a:path h="12299058" w="13260440">
                <a:moveTo>
                  <a:pt x="0" y="0"/>
                </a:moveTo>
                <a:lnTo>
                  <a:pt x="13260440" y="0"/>
                </a:lnTo>
                <a:lnTo>
                  <a:pt x="13260440" y="12299058"/>
                </a:lnTo>
                <a:lnTo>
                  <a:pt x="0" y="12299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720876" y="2199182"/>
            <a:ext cx="12234918" cy="6577338"/>
          </a:xfrm>
          <a:custGeom>
            <a:avLst/>
            <a:gdLst/>
            <a:ahLst/>
            <a:cxnLst/>
            <a:rect r="r" b="b" t="t" l="l"/>
            <a:pathLst>
              <a:path h="6577338" w="12234918">
                <a:moveTo>
                  <a:pt x="0" y="0"/>
                </a:moveTo>
                <a:lnTo>
                  <a:pt x="12234918" y="0"/>
                </a:lnTo>
                <a:lnTo>
                  <a:pt x="12234918" y="6577338"/>
                </a:lnTo>
                <a:lnTo>
                  <a:pt x="0" y="65773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13549"/>
            <a:ext cx="1692176" cy="216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400" spc="-58">
                <a:solidFill>
                  <a:srgbClr val="FFFFFF"/>
                </a:solidFill>
                <a:latin typeface="Kollektif Bold"/>
              </a:rPr>
              <a:t>Franco Ruben MIlazzo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856943" y="413549"/>
            <a:ext cx="402357" cy="216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400" spc="-58">
                <a:solidFill>
                  <a:srgbClr val="FFFFFF"/>
                </a:solidFill>
                <a:latin typeface="Kollektif Bold"/>
              </a:rPr>
              <a:t>2024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019175"/>
            <a:ext cx="16230600" cy="1106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Kollektif"/>
              </a:rPr>
              <a:t>Registro de un cliente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601520" y="-4700724"/>
            <a:ext cx="13260440" cy="12299058"/>
          </a:xfrm>
          <a:custGeom>
            <a:avLst/>
            <a:gdLst/>
            <a:ahLst/>
            <a:cxnLst/>
            <a:rect r="r" b="b" t="t" l="l"/>
            <a:pathLst>
              <a:path h="12299058" w="13260440">
                <a:moveTo>
                  <a:pt x="0" y="0"/>
                </a:moveTo>
                <a:lnTo>
                  <a:pt x="13260440" y="0"/>
                </a:lnTo>
                <a:lnTo>
                  <a:pt x="13260440" y="12299058"/>
                </a:lnTo>
                <a:lnTo>
                  <a:pt x="0" y="12299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448740" y="3296608"/>
            <a:ext cx="5540415" cy="5364382"/>
          </a:xfrm>
          <a:custGeom>
            <a:avLst/>
            <a:gdLst/>
            <a:ahLst/>
            <a:cxnLst/>
            <a:rect r="r" b="b" t="t" l="l"/>
            <a:pathLst>
              <a:path h="5364382" w="5540415">
                <a:moveTo>
                  <a:pt x="0" y="0"/>
                </a:moveTo>
                <a:lnTo>
                  <a:pt x="5540415" y="0"/>
                </a:lnTo>
                <a:lnTo>
                  <a:pt x="5540415" y="5364382"/>
                </a:lnTo>
                <a:lnTo>
                  <a:pt x="0" y="53643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92322" y="3296608"/>
            <a:ext cx="5503355" cy="5364382"/>
          </a:xfrm>
          <a:custGeom>
            <a:avLst/>
            <a:gdLst/>
            <a:ahLst/>
            <a:cxnLst/>
            <a:rect r="r" b="b" t="t" l="l"/>
            <a:pathLst>
              <a:path h="5364382" w="5503355">
                <a:moveTo>
                  <a:pt x="0" y="0"/>
                </a:moveTo>
                <a:lnTo>
                  <a:pt x="5503356" y="0"/>
                </a:lnTo>
                <a:lnTo>
                  <a:pt x="5503356" y="5364382"/>
                </a:lnTo>
                <a:lnTo>
                  <a:pt x="0" y="53643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208319" y="728718"/>
            <a:ext cx="5014293" cy="1697145"/>
          </a:xfrm>
          <a:custGeom>
            <a:avLst/>
            <a:gdLst/>
            <a:ahLst/>
            <a:cxnLst/>
            <a:rect r="r" b="b" t="t" l="l"/>
            <a:pathLst>
              <a:path h="1697145" w="5014293">
                <a:moveTo>
                  <a:pt x="0" y="0"/>
                </a:moveTo>
                <a:lnTo>
                  <a:pt x="5014293" y="0"/>
                </a:lnTo>
                <a:lnTo>
                  <a:pt x="5014293" y="1697145"/>
                </a:lnTo>
                <a:lnTo>
                  <a:pt x="0" y="16971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434945" y="3296608"/>
            <a:ext cx="5559281" cy="5364382"/>
          </a:xfrm>
          <a:custGeom>
            <a:avLst/>
            <a:gdLst/>
            <a:ahLst/>
            <a:cxnLst/>
            <a:rect r="r" b="b" t="t" l="l"/>
            <a:pathLst>
              <a:path h="5364382" w="5559281">
                <a:moveTo>
                  <a:pt x="0" y="0"/>
                </a:moveTo>
                <a:lnTo>
                  <a:pt x="5559281" y="0"/>
                </a:lnTo>
                <a:lnTo>
                  <a:pt x="5559281" y="5364382"/>
                </a:lnTo>
                <a:lnTo>
                  <a:pt x="0" y="53643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13549"/>
            <a:ext cx="1692176" cy="216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400" spc="-58">
                <a:solidFill>
                  <a:srgbClr val="FFFFFF"/>
                </a:solidFill>
                <a:latin typeface="Kollektif Bold"/>
              </a:rPr>
              <a:t>Franco Ruben MIlazzo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856943" y="413549"/>
            <a:ext cx="402357" cy="216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400" spc="-58">
                <a:solidFill>
                  <a:srgbClr val="FFFFFF"/>
                </a:solidFill>
                <a:latin typeface="Kollektif Bold"/>
              </a:rPr>
              <a:t>2024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019175"/>
            <a:ext cx="10043160" cy="1106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Kollektif"/>
              </a:rPr>
              <a:t>Restablecer Contraseña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601520" y="-4700724"/>
            <a:ext cx="13260440" cy="12299058"/>
          </a:xfrm>
          <a:custGeom>
            <a:avLst/>
            <a:gdLst/>
            <a:ahLst/>
            <a:cxnLst/>
            <a:rect r="r" b="b" t="t" l="l"/>
            <a:pathLst>
              <a:path h="12299058" w="13260440">
                <a:moveTo>
                  <a:pt x="0" y="0"/>
                </a:moveTo>
                <a:lnTo>
                  <a:pt x="13260440" y="0"/>
                </a:lnTo>
                <a:lnTo>
                  <a:pt x="13260440" y="12299058"/>
                </a:lnTo>
                <a:lnTo>
                  <a:pt x="0" y="12299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413549"/>
            <a:ext cx="1692176" cy="216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400" spc="-58">
                <a:solidFill>
                  <a:srgbClr val="FFFFFF"/>
                </a:solidFill>
                <a:latin typeface="Kollektif Bold"/>
              </a:rPr>
              <a:t>Franco Ruben MIlazzo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856943" y="413549"/>
            <a:ext cx="402357" cy="216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400" spc="-58">
                <a:solidFill>
                  <a:srgbClr val="FFFFFF"/>
                </a:solidFill>
                <a:latin typeface="Kollektif Bold"/>
              </a:rPr>
              <a:t>2024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019175"/>
            <a:ext cx="15041880" cy="1106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Kollektif"/>
              </a:rPr>
              <a:t>Funcionamiento de la aplicación</a:t>
            </a:r>
          </a:p>
        </p:txBody>
      </p:sp>
      <p:pic>
        <p:nvPicPr>
          <p:cNvPr name="Picture 6" id="6"/>
          <p:cNvPicPr>
            <a:picLocks noChangeAspect="true"/>
          </p:cNvPicPr>
          <p:nvPr>
            <a:videoFile r:link="rId4"/>
          </p:nvPr>
        </p:nvPicPr>
        <p:blipFill>
          <a:blip r:embed="rId3"/>
          <a:stretch>
            <a:fillRect/>
          </a:stretch>
        </p:blipFill>
        <p:spPr>
          <a:xfrm rot="0">
            <a:off x="1874788" y="2140608"/>
            <a:ext cx="14136067" cy="7117692"/>
          </a:xfrm>
          <a:prstGeom prst="rect">
            <a:avLst/>
          </a:prstGeom>
        </p:spPr>
      </p:pic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9711" y="-248460"/>
            <a:ext cx="14828579" cy="10783920"/>
          </a:xfrm>
          <a:custGeom>
            <a:avLst/>
            <a:gdLst/>
            <a:ahLst/>
            <a:cxnLst/>
            <a:rect r="r" b="b" t="t" l="l"/>
            <a:pathLst>
              <a:path h="10783920" w="14828579">
                <a:moveTo>
                  <a:pt x="0" y="0"/>
                </a:moveTo>
                <a:lnTo>
                  <a:pt x="14828578" y="0"/>
                </a:lnTo>
                <a:lnTo>
                  <a:pt x="14828578" y="10783920"/>
                </a:lnTo>
                <a:lnTo>
                  <a:pt x="0" y="107839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98" r="0" b="-869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87813" y="3238717"/>
            <a:ext cx="11512375" cy="2902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spc="-436">
                <a:solidFill>
                  <a:srgbClr val="FFFFFF"/>
                </a:solidFill>
                <a:latin typeface="Kollektif Bold"/>
              </a:rPr>
              <a:t>Muchas gracias</a:t>
            </a:r>
          </a:p>
          <a:p>
            <a:pPr algn="ctr" marL="0" indent="0" lvl="0">
              <a:lnSpc>
                <a:spcPts val="10400"/>
              </a:lnSpc>
              <a:spcBef>
                <a:spcPct val="0"/>
              </a:spcBef>
            </a:pPr>
            <a:r>
              <a:rPr lang="en-US" sz="10400" spc="-436">
                <a:solidFill>
                  <a:srgbClr val="FFFFFF"/>
                </a:solidFill>
                <a:latin typeface="Kollektif Bold"/>
              </a:rPr>
              <a:t>por su atención!!!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13549"/>
            <a:ext cx="1671009" cy="216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400" spc="-58">
                <a:solidFill>
                  <a:srgbClr val="FFFFFF"/>
                </a:solidFill>
                <a:latin typeface="Kollektif Bold"/>
              </a:rPr>
              <a:t>Franco Ruben Milazzo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856943" y="413549"/>
            <a:ext cx="402357" cy="216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400" spc="-58">
                <a:solidFill>
                  <a:srgbClr val="FFFFFF"/>
                </a:solidFill>
                <a:latin typeface="Kollektif Bold"/>
              </a:rPr>
              <a:t>2024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2506857"/>
            <a:ext cx="1623060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28700" y="4192337"/>
            <a:ext cx="1623060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028700" y="5877816"/>
            <a:ext cx="1623060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028700" y="7563296"/>
            <a:ext cx="1623060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28700" y="9248775"/>
            <a:ext cx="1623060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4531076" y="2677043"/>
            <a:ext cx="2728224" cy="1345108"/>
          </a:xfrm>
          <a:custGeom>
            <a:avLst/>
            <a:gdLst/>
            <a:ahLst/>
            <a:cxnLst/>
            <a:rect r="r" b="b" t="t" l="l"/>
            <a:pathLst>
              <a:path h="1345108" w="2728224">
                <a:moveTo>
                  <a:pt x="0" y="0"/>
                </a:moveTo>
                <a:lnTo>
                  <a:pt x="2728224" y="0"/>
                </a:lnTo>
                <a:lnTo>
                  <a:pt x="2728224" y="1345108"/>
                </a:lnTo>
                <a:lnTo>
                  <a:pt x="0" y="1345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124" t="-133599" r="-58325" b="-9213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531076" y="2585265"/>
            <a:ext cx="2728224" cy="1528664"/>
          </a:xfrm>
          <a:custGeom>
            <a:avLst/>
            <a:gdLst/>
            <a:ahLst/>
            <a:cxnLst/>
            <a:rect r="r" b="b" t="t" l="l"/>
            <a:pathLst>
              <a:path h="1528664" w="2728224">
                <a:moveTo>
                  <a:pt x="0" y="0"/>
                </a:moveTo>
                <a:lnTo>
                  <a:pt x="2728224" y="0"/>
                </a:lnTo>
                <a:lnTo>
                  <a:pt x="2728224" y="1528664"/>
                </a:lnTo>
                <a:lnTo>
                  <a:pt x="0" y="1528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43" r="-3686" b="-1843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531076" y="4298959"/>
            <a:ext cx="2728224" cy="1472235"/>
          </a:xfrm>
          <a:custGeom>
            <a:avLst/>
            <a:gdLst/>
            <a:ahLst/>
            <a:cxnLst/>
            <a:rect r="r" b="b" t="t" l="l"/>
            <a:pathLst>
              <a:path h="1472235" w="2728224">
                <a:moveTo>
                  <a:pt x="0" y="0"/>
                </a:moveTo>
                <a:lnTo>
                  <a:pt x="2728224" y="0"/>
                </a:lnTo>
                <a:lnTo>
                  <a:pt x="2728224" y="1472235"/>
                </a:lnTo>
                <a:lnTo>
                  <a:pt x="0" y="14722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997" r="0" b="-1997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31076" y="5940571"/>
            <a:ext cx="2728224" cy="1559903"/>
          </a:xfrm>
          <a:custGeom>
            <a:avLst/>
            <a:gdLst/>
            <a:ahLst/>
            <a:cxnLst/>
            <a:rect r="r" b="b" t="t" l="l"/>
            <a:pathLst>
              <a:path h="1559903" w="2728224">
                <a:moveTo>
                  <a:pt x="0" y="0"/>
                </a:moveTo>
                <a:lnTo>
                  <a:pt x="2728224" y="0"/>
                </a:lnTo>
                <a:lnTo>
                  <a:pt x="2728224" y="1559903"/>
                </a:lnTo>
                <a:lnTo>
                  <a:pt x="0" y="15599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26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531076" y="7629971"/>
            <a:ext cx="2728224" cy="1532996"/>
          </a:xfrm>
          <a:custGeom>
            <a:avLst/>
            <a:gdLst/>
            <a:ahLst/>
            <a:cxnLst/>
            <a:rect r="r" b="b" t="t" l="l"/>
            <a:pathLst>
              <a:path h="1532996" w="2728224">
                <a:moveTo>
                  <a:pt x="0" y="0"/>
                </a:moveTo>
                <a:lnTo>
                  <a:pt x="2728224" y="0"/>
                </a:lnTo>
                <a:lnTo>
                  <a:pt x="2728224" y="1532995"/>
                </a:lnTo>
                <a:lnTo>
                  <a:pt x="0" y="15329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2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28700" y="2948912"/>
            <a:ext cx="8155223" cy="801304"/>
            <a:chOff x="0" y="0"/>
            <a:chExt cx="10873631" cy="1068405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95250"/>
              <a:ext cx="4408098" cy="7395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Kollektif Bold"/>
                </a:rPr>
                <a:t>Introduccion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558588"/>
              <a:ext cx="10873631" cy="5098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28700" y="1019175"/>
            <a:ext cx="8591470" cy="2021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>
                <a:solidFill>
                  <a:srgbClr val="FFFFFF"/>
                </a:solidFill>
                <a:latin typeface="Kollektif"/>
                <a:hlinkClick r:id="rId7" tooltip="https://es.wikipedia.org/wiki/%C3%8Dndice"/>
              </a:rPr>
              <a:t>Índice</a:t>
            </a:r>
          </a:p>
          <a:p>
            <a:pPr algn="l" marL="0" indent="0" lvl="0">
              <a:lnSpc>
                <a:spcPts val="7200"/>
              </a:lnSpc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1028700" y="4634391"/>
            <a:ext cx="8155223" cy="801304"/>
            <a:chOff x="0" y="0"/>
            <a:chExt cx="10873631" cy="1068405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95250"/>
              <a:ext cx="4408098" cy="7395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Kollektif Bold"/>
                </a:rPr>
                <a:t>Tecnologias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558588"/>
              <a:ext cx="10873631" cy="5098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28700" y="6319871"/>
            <a:ext cx="8155223" cy="801304"/>
            <a:chOff x="0" y="0"/>
            <a:chExt cx="10873631" cy="1068405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95250"/>
              <a:ext cx="4408098" cy="7395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Kollektif Bold"/>
                </a:rPr>
                <a:t>Base de datos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558588"/>
              <a:ext cx="10873631" cy="5098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28700" y="8005350"/>
            <a:ext cx="8155223" cy="801304"/>
            <a:chOff x="0" y="0"/>
            <a:chExt cx="10873631" cy="1068405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95250"/>
              <a:ext cx="4408098" cy="7395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Kollektif Bold"/>
                </a:rPr>
                <a:t>Aplicacion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558588"/>
              <a:ext cx="10873631" cy="5098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028700" y="413549"/>
            <a:ext cx="1671009" cy="216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400" spc="-58">
                <a:solidFill>
                  <a:srgbClr val="FFFFFF"/>
                </a:solidFill>
                <a:latin typeface="Kollektif Bold"/>
              </a:rPr>
              <a:t>Franco Ruben Milazzo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856943" y="413549"/>
            <a:ext cx="402357" cy="216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400" spc="-58">
                <a:solidFill>
                  <a:srgbClr val="FFFFFF"/>
                </a:solidFill>
                <a:latin typeface="Kollektif Bold"/>
              </a:rPr>
              <a:t>2024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18716" y="-1277293"/>
            <a:ext cx="15779408" cy="13471670"/>
          </a:xfrm>
          <a:custGeom>
            <a:avLst/>
            <a:gdLst/>
            <a:ahLst/>
            <a:cxnLst/>
            <a:rect r="r" b="b" t="t" l="l"/>
            <a:pathLst>
              <a:path h="13471670" w="15779408">
                <a:moveTo>
                  <a:pt x="0" y="0"/>
                </a:moveTo>
                <a:lnTo>
                  <a:pt x="15779408" y="0"/>
                </a:lnTo>
                <a:lnTo>
                  <a:pt x="15779408" y="13471670"/>
                </a:lnTo>
                <a:lnTo>
                  <a:pt x="0" y="13471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97756" y="423074"/>
            <a:ext cx="9794866" cy="9794866"/>
          </a:xfrm>
          <a:custGeom>
            <a:avLst/>
            <a:gdLst/>
            <a:ahLst/>
            <a:cxnLst/>
            <a:rect r="r" b="b" t="t" l="l"/>
            <a:pathLst>
              <a:path h="9794866" w="9794866">
                <a:moveTo>
                  <a:pt x="0" y="0"/>
                </a:moveTo>
                <a:lnTo>
                  <a:pt x="9794866" y="0"/>
                </a:lnTo>
                <a:lnTo>
                  <a:pt x="9794866" y="9794866"/>
                </a:lnTo>
                <a:lnTo>
                  <a:pt x="0" y="97948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111693"/>
            <a:ext cx="8115300" cy="1106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Kollektif"/>
              </a:rPr>
              <a:t>Introduccion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047172"/>
            <a:ext cx="7412286" cy="2260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Kollektif"/>
              </a:rPr>
              <a:t>GymWizz es una aplicación de gestión de gimnasios que facilita la administración de datos de clientes, finanzas y comunicación personalizada. Ofrece un sistema de registro para administradores, un dashboard con información relevante, y destaca por contar con una interfaz atractiva y fácil de usar.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13549"/>
            <a:ext cx="1671009" cy="216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400" spc="-58">
                <a:solidFill>
                  <a:srgbClr val="FFFFFF"/>
                </a:solidFill>
                <a:latin typeface="Kollektif Bold"/>
              </a:rPr>
              <a:t>Franco Ruben Milazzo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856943" y="413549"/>
            <a:ext cx="402357" cy="216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400" spc="-58">
                <a:solidFill>
                  <a:srgbClr val="FFFFFF"/>
                </a:solidFill>
                <a:latin typeface="Kollektif Bold"/>
              </a:rPr>
              <a:t>2024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8039951" y="-2342566"/>
            <a:ext cx="22707876" cy="18563688"/>
          </a:xfrm>
          <a:custGeom>
            <a:avLst/>
            <a:gdLst/>
            <a:ahLst/>
            <a:cxnLst/>
            <a:rect r="r" b="b" t="t" l="l"/>
            <a:pathLst>
              <a:path h="18563688" w="22707876">
                <a:moveTo>
                  <a:pt x="22707875" y="0"/>
                </a:moveTo>
                <a:lnTo>
                  <a:pt x="0" y="0"/>
                </a:lnTo>
                <a:lnTo>
                  <a:pt x="0" y="18563689"/>
                </a:lnTo>
                <a:lnTo>
                  <a:pt x="22707875" y="18563689"/>
                </a:lnTo>
                <a:lnTo>
                  <a:pt x="22707875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12076549" y="1285038"/>
            <a:ext cx="5182751" cy="3821209"/>
            <a:chOff x="0" y="0"/>
            <a:chExt cx="918941" cy="6775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18941" cy="677529"/>
            </a:xfrm>
            <a:custGeom>
              <a:avLst/>
              <a:gdLst/>
              <a:ahLst/>
              <a:cxnLst/>
              <a:rect r="r" b="b" t="t" l="l"/>
              <a:pathLst>
                <a:path h="677529" w="918941">
                  <a:moveTo>
                    <a:pt x="76183" y="0"/>
                  </a:moveTo>
                  <a:lnTo>
                    <a:pt x="842758" y="0"/>
                  </a:lnTo>
                  <a:cubicBezTo>
                    <a:pt x="884833" y="0"/>
                    <a:pt x="918941" y="34108"/>
                    <a:pt x="918941" y="76183"/>
                  </a:cubicBezTo>
                  <a:lnTo>
                    <a:pt x="918941" y="601346"/>
                  </a:lnTo>
                  <a:cubicBezTo>
                    <a:pt x="918941" y="643421"/>
                    <a:pt x="884833" y="677529"/>
                    <a:pt x="842758" y="677529"/>
                  </a:cubicBezTo>
                  <a:lnTo>
                    <a:pt x="76183" y="677529"/>
                  </a:lnTo>
                  <a:cubicBezTo>
                    <a:pt x="34108" y="677529"/>
                    <a:pt x="0" y="643421"/>
                    <a:pt x="0" y="601346"/>
                  </a:cubicBezTo>
                  <a:lnTo>
                    <a:pt x="0" y="76183"/>
                  </a:lnTo>
                  <a:cubicBezTo>
                    <a:pt x="0" y="34108"/>
                    <a:pt x="34108" y="0"/>
                    <a:pt x="761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918941" cy="7632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076549" y="5437091"/>
            <a:ext cx="5182751" cy="3821209"/>
            <a:chOff x="0" y="0"/>
            <a:chExt cx="918941" cy="6775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18941" cy="677529"/>
            </a:xfrm>
            <a:custGeom>
              <a:avLst/>
              <a:gdLst/>
              <a:ahLst/>
              <a:cxnLst/>
              <a:rect r="r" b="b" t="t" l="l"/>
              <a:pathLst>
                <a:path h="677529" w="918941">
                  <a:moveTo>
                    <a:pt x="76183" y="0"/>
                  </a:moveTo>
                  <a:lnTo>
                    <a:pt x="842758" y="0"/>
                  </a:lnTo>
                  <a:cubicBezTo>
                    <a:pt x="884833" y="0"/>
                    <a:pt x="918941" y="34108"/>
                    <a:pt x="918941" y="76183"/>
                  </a:cubicBezTo>
                  <a:lnTo>
                    <a:pt x="918941" y="601346"/>
                  </a:lnTo>
                  <a:cubicBezTo>
                    <a:pt x="918941" y="643421"/>
                    <a:pt x="884833" y="677529"/>
                    <a:pt x="842758" y="677529"/>
                  </a:cubicBezTo>
                  <a:lnTo>
                    <a:pt x="76183" y="677529"/>
                  </a:lnTo>
                  <a:cubicBezTo>
                    <a:pt x="34108" y="677529"/>
                    <a:pt x="0" y="643421"/>
                    <a:pt x="0" y="601346"/>
                  </a:cubicBezTo>
                  <a:lnTo>
                    <a:pt x="0" y="76183"/>
                  </a:lnTo>
                  <a:cubicBezTo>
                    <a:pt x="0" y="34108"/>
                    <a:pt x="34108" y="0"/>
                    <a:pt x="761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918941" cy="7632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218744" y="1285038"/>
            <a:ext cx="5182751" cy="3821209"/>
            <a:chOff x="0" y="0"/>
            <a:chExt cx="918941" cy="67752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18941" cy="677529"/>
            </a:xfrm>
            <a:custGeom>
              <a:avLst/>
              <a:gdLst/>
              <a:ahLst/>
              <a:cxnLst/>
              <a:rect r="r" b="b" t="t" l="l"/>
              <a:pathLst>
                <a:path h="677529" w="918941">
                  <a:moveTo>
                    <a:pt x="76183" y="0"/>
                  </a:moveTo>
                  <a:lnTo>
                    <a:pt x="842758" y="0"/>
                  </a:lnTo>
                  <a:cubicBezTo>
                    <a:pt x="884833" y="0"/>
                    <a:pt x="918941" y="34108"/>
                    <a:pt x="918941" y="76183"/>
                  </a:cubicBezTo>
                  <a:lnTo>
                    <a:pt x="918941" y="601346"/>
                  </a:lnTo>
                  <a:cubicBezTo>
                    <a:pt x="918941" y="643421"/>
                    <a:pt x="884833" y="677529"/>
                    <a:pt x="842758" y="677529"/>
                  </a:cubicBezTo>
                  <a:lnTo>
                    <a:pt x="76183" y="677529"/>
                  </a:lnTo>
                  <a:cubicBezTo>
                    <a:pt x="34108" y="677529"/>
                    <a:pt x="0" y="643421"/>
                    <a:pt x="0" y="601346"/>
                  </a:cubicBezTo>
                  <a:lnTo>
                    <a:pt x="0" y="76183"/>
                  </a:lnTo>
                  <a:cubicBezTo>
                    <a:pt x="0" y="34108"/>
                    <a:pt x="34108" y="0"/>
                    <a:pt x="761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85725"/>
              <a:ext cx="918941" cy="7632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221018" y="1374095"/>
            <a:ext cx="1562282" cy="1801551"/>
          </a:xfrm>
          <a:custGeom>
            <a:avLst/>
            <a:gdLst/>
            <a:ahLst/>
            <a:cxnLst/>
            <a:rect r="r" b="b" t="t" l="l"/>
            <a:pathLst>
              <a:path h="1801551" w="1562282">
                <a:moveTo>
                  <a:pt x="0" y="0"/>
                </a:moveTo>
                <a:lnTo>
                  <a:pt x="1562282" y="0"/>
                </a:lnTo>
                <a:lnTo>
                  <a:pt x="1562282" y="1801551"/>
                </a:lnTo>
                <a:lnTo>
                  <a:pt x="0" y="18015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055392" y="1394092"/>
            <a:ext cx="1801551" cy="1801551"/>
          </a:xfrm>
          <a:custGeom>
            <a:avLst/>
            <a:gdLst/>
            <a:ahLst/>
            <a:cxnLst/>
            <a:rect r="r" b="b" t="t" l="l"/>
            <a:pathLst>
              <a:path h="1801551" w="1801551">
                <a:moveTo>
                  <a:pt x="0" y="0"/>
                </a:moveTo>
                <a:lnTo>
                  <a:pt x="1801551" y="0"/>
                </a:lnTo>
                <a:lnTo>
                  <a:pt x="1801551" y="1801551"/>
                </a:lnTo>
                <a:lnTo>
                  <a:pt x="0" y="18015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042989" y="5667065"/>
            <a:ext cx="3015133" cy="1272214"/>
          </a:xfrm>
          <a:custGeom>
            <a:avLst/>
            <a:gdLst/>
            <a:ahLst/>
            <a:cxnLst/>
            <a:rect r="r" b="b" t="t" l="l"/>
            <a:pathLst>
              <a:path h="1272214" w="3015133">
                <a:moveTo>
                  <a:pt x="0" y="0"/>
                </a:moveTo>
                <a:lnTo>
                  <a:pt x="3015133" y="0"/>
                </a:lnTo>
                <a:lnTo>
                  <a:pt x="3015133" y="1272214"/>
                </a:lnTo>
                <a:lnTo>
                  <a:pt x="0" y="12722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71" t="0" r="-571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6218744" y="5437091"/>
            <a:ext cx="5182751" cy="3821209"/>
            <a:chOff x="0" y="0"/>
            <a:chExt cx="918941" cy="67752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18941" cy="677529"/>
            </a:xfrm>
            <a:custGeom>
              <a:avLst/>
              <a:gdLst/>
              <a:ahLst/>
              <a:cxnLst/>
              <a:rect r="r" b="b" t="t" l="l"/>
              <a:pathLst>
                <a:path h="677529" w="918941">
                  <a:moveTo>
                    <a:pt x="76183" y="0"/>
                  </a:moveTo>
                  <a:lnTo>
                    <a:pt x="842758" y="0"/>
                  </a:lnTo>
                  <a:cubicBezTo>
                    <a:pt x="884833" y="0"/>
                    <a:pt x="918941" y="34108"/>
                    <a:pt x="918941" y="76183"/>
                  </a:cubicBezTo>
                  <a:lnTo>
                    <a:pt x="918941" y="601346"/>
                  </a:lnTo>
                  <a:cubicBezTo>
                    <a:pt x="918941" y="643421"/>
                    <a:pt x="884833" y="677529"/>
                    <a:pt x="842758" y="677529"/>
                  </a:cubicBezTo>
                  <a:lnTo>
                    <a:pt x="76183" y="677529"/>
                  </a:lnTo>
                  <a:cubicBezTo>
                    <a:pt x="34108" y="677529"/>
                    <a:pt x="0" y="643421"/>
                    <a:pt x="0" y="601346"/>
                  </a:cubicBezTo>
                  <a:lnTo>
                    <a:pt x="0" y="76183"/>
                  </a:lnTo>
                  <a:cubicBezTo>
                    <a:pt x="0" y="34108"/>
                    <a:pt x="34108" y="0"/>
                    <a:pt x="761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918941" cy="7632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71286" y="5443754"/>
            <a:ext cx="5182751" cy="3821209"/>
            <a:chOff x="0" y="0"/>
            <a:chExt cx="918941" cy="67752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18941" cy="677529"/>
            </a:xfrm>
            <a:custGeom>
              <a:avLst/>
              <a:gdLst/>
              <a:ahLst/>
              <a:cxnLst/>
              <a:rect r="r" b="b" t="t" l="l"/>
              <a:pathLst>
                <a:path h="677529" w="918941">
                  <a:moveTo>
                    <a:pt x="76183" y="0"/>
                  </a:moveTo>
                  <a:lnTo>
                    <a:pt x="842758" y="0"/>
                  </a:lnTo>
                  <a:cubicBezTo>
                    <a:pt x="884833" y="0"/>
                    <a:pt x="918941" y="34108"/>
                    <a:pt x="918941" y="76183"/>
                  </a:cubicBezTo>
                  <a:lnTo>
                    <a:pt x="918941" y="601346"/>
                  </a:lnTo>
                  <a:cubicBezTo>
                    <a:pt x="918941" y="643421"/>
                    <a:pt x="884833" y="677529"/>
                    <a:pt x="842758" y="677529"/>
                  </a:cubicBezTo>
                  <a:lnTo>
                    <a:pt x="76183" y="677529"/>
                  </a:lnTo>
                  <a:cubicBezTo>
                    <a:pt x="34108" y="677529"/>
                    <a:pt x="0" y="643421"/>
                    <a:pt x="0" y="601346"/>
                  </a:cubicBezTo>
                  <a:lnTo>
                    <a:pt x="0" y="76183"/>
                  </a:lnTo>
                  <a:cubicBezTo>
                    <a:pt x="0" y="34108"/>
                    <a:pt x="34108" y="0"/>
                    <a:pt x="761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85725"/>
              <a:ext cx="918941" cy="7632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2478192" y="4871570"/>
            <a:ext cx="2876532" cy="2876532"/>
          </a:xfrm>
          <a:custGeom>
            <a:avLst/>
            <a:gdLst/>
            <a:ahLst/>
            <a:cxnLst/>
            <a:rect r="r" b="b" t="t" l="l"/>
            <a:pathLst>
              <a:path h="2876532" w="2876532">
                <a:moveTo>
                  <a:pt x="0" y="0"/>
                </a:moveTo>
                <a:lnTo>
                  <a:pt x="2876532" y="0"/>
                </a:lnTo>
                <a:lnTo>
                  <a:pt x="2876532" y="2876531"/>
                </a:lnTo>
                <a:lnTo>
                  <a:pt x="0" y="28765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534235" y="5615372"/>
            <a:ext cx="2118250" cy="1323906"/>
          </a:xfrm>
          <a:custGeom>
            <a:avLst/>
            <a:gdLst/>
            <a:ahLst/>
            <a:cxnLst/>
            <a:rect r="r" b="b" t="t" l="l"/>
            <a:pathLst>
              <a:path h="1323906" w="2118250">
                <a:moveTo>
                  <a:pt x="0" y="0"/>
                </a:moveTo>
                <a:lnTo>
                  <a:pt x="2118250" y="0"/>
                </a:lnTo>
                <a:lnTo>
                  <a:pt x="2118250" y="1323907"/>
                </a:lnTo>
                <a:lnTo>
                  <a:pt x="0" y="13239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581632" y="2470791"/>
            <a:ext cx="4962059" cy="1796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32"/>
              </a:lnSpc>
              <a:spcBef>
                <a:spcPct val="0"/>
              </a:spcBef>
            </a:pPr>
            <a:r>
              <a:rPr lang="en-US" sz="6432">
                <a:solidFill>
                  <a:srgbClr val="FFFFFF"/>
                </a:solidFill>
                <a:latin typeface="Kollektif"/>
              </a:rPr>
              <a:t>Tecnologías y Herramientas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375862" y="2179621"/>
            <a:ext cx="4584125" cy="578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16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Kollektif Bold"/>
              </a:rPr>
              <a:t>SceneBuilder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413549"/>
            <a:ext cx="1671009" cy="216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400" spc="-58">
                <a:solidFill>
                  <a:srgbClr val="FFFFFF"/>
                </a:solidFill>
                <a:latin typeface="Kollektif Bold"/>
              </a:rPr>
              <a:t>Franco Ruben Milazzo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856943" y="413549"/>
            <a:ext cx="402357" cy="216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400" spc="-58">
                <a:solidFill>
                  <a:srgbClr val="FFFFFF"/>
                </a:solidFill>
                <a:latin typeface="Kollektif Bold"/>
              </a:rPr>
              <a:t>2024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375862" y="6207922"/>
            <a:ext cx="4584125" cy="578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16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Kollektif Bold"/>
              </a:rPr>
              <a:t>JavaFx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518058" y="2133923"/>
            <a:ext cx="4584125" cy="578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16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Kollektif Bold"/>
              </a:rPr>
              <a:t>NetBeans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518058" y="3109918"/>
            <a:ext cx="4584125" cy="1889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Kollektif"/>
              </a:rPr>
              <a:t>NetBeans es un entorno de desarrollo integrado (IDE) gratuito y de código abierto. Sirve para desarrollar aplicaciones en diversos lenguajes de programación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375862" y="3110021"/>
            <a:ext cx="4584125" cy="1889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Kollektif"/>
              </a:rPr>
              <a:t>SceneBuilder es una herramienta gráfica que permite diseñar interfaces de usuario en JavaFX de forma visual, epueden integrarse en aplicaciones Java.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375862" y="6982542"/>
            <a:ext cx="4584125" cy="1889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Kollektif"/>
              </a:rPr>
              <a:t>JavaFX es una plataforma para crear aplicaciones gráficas en Java, ofreciendo herramientas y APIs para diseñar interfaces de usuario ricas y modernas.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518058" y="6285975"/>
            <a:ext cx="4584125" cy="578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16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Kollektif Bold"/>
              </a:rPr>
              <a:t>Java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518058" y="6978760"/>
            <a:ext cx="4584125" cy="1889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Kollektif"/>
              </a:rPr>
              <a:t>Java es un lenguaje de programación y plataforma informática utilizado para desarrollar aplicaciones multiplataforma, incluyendo sistemas empresariales y servidores web.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70599" y="6292639"/>
            <a:ext cx="4584125" cy="578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16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Kollektif Bold"/>
              </a:rPr>
              <a:t>MySQL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70599" y="6985424"/>
            <a:ext cx="4584125" cy="2260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Kollektif"/>
              </a:rPr>
              <a:t>MySQL es un sistema de gestión de bases de datos relacional, utilizado para almacenar, organizar y acceder a datos mediante SQL, comúnmente en aplicaciones web y empresariales.</a:t>
            </a:r>
          </a:p>
          <a:p>
            <a:pPr algn="l" marL="0" indent="0" lvl="1">
              <a:lnSpc>
                <a:spcPts val="294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58792">
            <a:off x="-1186538" y="-12118675"/>
            <a:ext cx="21340665" cy="19793467"/>
          </a:xfrm>
          <a:custGeom>
            <a:avLst/>
            <a:gdLst/>
            <a:ahLst/>
            <a:cxnLst/>
            <a:rect r="r" b="b" t="t" l="l"/>
            <a:pathLst>
              <a:path h="19793467" w="21340665">
                <a:moveTo>
                  <a:pt x="0" y="0"/>
                </a:moveTo>
                <a:lnTo>
                  <a:pt x="21340665" y="0"/>
                </a:lnTo>
                <a:lnTo>
                  <a:pt x="21340665" y="19793467"/>
                </a:lnTo>
                <a:lnTo>
                  <a:pt x="0" y="197934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7775506" cy="8229600"/>
            <a:chOff x="0" y="0"/>
            <a:chExt cx="1378656" cy="14591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78656" cy="1459170"/>
            </a:xfrm>
            <a:custGeom>
              <a:avLst/>
              <a:gdLst/>
              <a:ahLst/>
              <a:cxnLst/>
              <a:rect r="r" b="b" t="t" l="l"/>
              <a:pathLst>
                <a:path h="1459170" w="1378656">
                  <a:moveTo>
                    <a:pt x="50780" y="0"/>
                  </a:moveTo>
                  <a:lnTo>
                    <a:pt x="1327876" y="0"/>
                  </a:lnTo>
                  <a:cubicBezTo>
                    <a:pt x="1355921" y="0"/>
                    <a:pt x="1378656" y="22735"/>
                    <a:pt x="1378656" y="50780"/>
                  </a:cubicBezTo>
                  <a:lnTo>
                    <a:pt x="1378656" y="1408391"/>
                  </a:lnTo>
                  <a:cubicBezTo>
                    <a:pt x="1378656" y="1436436"/>
                    <a:pt x="1355921" y="1459170"/>
                    <a:pt x="1327876" y="1459170"/>
                  </a:cubicBezTo>
                  <a:lnTo>
                    <a:pt x="50780" y="1459170"/>
                  </a:lnTo>
                  <a:cubicBezTo>
                    <a:pt x="22735" y="1459170"/>
                    <a:pt x="0" y="1436436"/>
                    <a:pt x="0" y="1408391"/>
                  </a:cubicBezTo>
                  <a:lnTo>
                    <a:pt x="0" y="50780"/>
                  </a:lnTo>
                  <a:cubicBezTo>
                    <a:pt x="0" y="22735"/>
                    <a:pt x="22735" y="0"/>
                    <a:pt x="507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1378656" cy="15448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483794" y="1028700"/>
            <a:ext cx="7775506" cy="8229600"/>
            <a:chOff x="0" y="0"/>
            <a:chExt cx="1378656" cy="14591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78656" cy="1459170"/>
            </a:xfrm>
            <a:custGeom>
              <a:avLst/>
              <a:gdLst/>
              <a:ahLst/>
              <a:cxnLst/>
              <a:rect r="r" b="b" t="t" l="l"/>
              <a:pathLst>
                <a:path h="1459170" w="1378656">
                  <a:moveTo>
                    <a:pt x="50780" y="0"/>
                  </a:moveTo>
                  <a:lnTo>
                    <a:pt x="1327876" y="0"/>
                  </a:lnTo>
                  <a:cubicBezTo>
                    <a:pt x="1355921" y="0"/>
                    <a:pt x="1378656" y="22735"/>
                    <a:pt x="1378656" y="50780"/>
                  </a:cubicBezTo>
                  <a:lnTo>
                    <a:pt x="1378656" y="1408391"/>
                  </a:lnTo>
                  <a:cubicBezTo>
                    <a:pt x="1378656" y="1436436"/>
                    <a:pt x="1355921" y="1459170"/>
                    <a:pt x="1327876" y="1459170"/>
                  </a:cubicBezTo>
                  <a:lnTo>
                    <a:pt x="50780" y="1459170"/>
                  </a:lnTo>
                  <a:cubicBezTo>
                    <a:pt x="22735" y="1459170"/>
                    <a:pt x="0" y="1436436"/>
                    <a:pt x="0" y="1408391"/>
                  </a:cubicBezTo>
                  <a:lnTo>
                    <a:pt x="0" y="50780"/>
                  </a:lnTo>
                  <a:cubicBezTo>
                    <a:pt x="0" y="22735"/>
                    <a:pt x="22735" y="0"/>
                    <a:pt x="507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1378656" cy="15448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06567" y="2582504"/>
            <a:ext cx="6315665" cy="5966458"/>
          </a:xfrm>
          <a:custGeom>
            <a:avLst/>
            <a:gdLst/>
            <a:ahLst/>
            <a:cxnLst/>
            <a:rect r="r" b="b" t="t" l="l"/>
            <a:pathLst>
              <a:path h="5966458" w="6315665">
                <a:moveTo>
                  <a:pt x="0" y="0"/>
                </a:moveTo>
                <a:lnTo>
                  <a:pt x="6315666" y="0"/>
                </a:lnTo>
                <a:lnTo>
                  <a:pt x="6315666" y="5966457"/>
                </a:lnTo>
                <a:lnTo>
                  <a:pt x="0" y="59664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06567" y="1475798"/>
            <a:ext cx="6819771" cy="1106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Kollektif"/>
              </a:rPr>
              <a:t>Modelo E/R BD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61662" y="1475798"/>
            <a:ext cx="6819771" cy="1106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Kollektif"/>
              </a:rPr>
              <a:t>Base De Datos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61662" y="2496779"/>
            <a:ext cx="6819771" cy="5232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Kollektif"/>
              </a:rPr>
              <a:t>La base de da</a:t>
            </a:r>
            <a:r>
              <a:rPr lang="en-US" sz="2100" strike="noStrike" u="none">
                <a:solidFill>
                  <a:srgbClr val="FFFFFF"/>
                </a:solidFill>
                <a:latin typeface="Kollektif"/>
              </a:rPr>
              <a:t>tos de MySQL consta de varias tablas:</a:t>
            </a:r>
          </a:p>
          <a:p>
            <a:pPr algn="just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trike="noStrike" u="none">
                <a:solidFill>
                  <a:srgbClr val="FFFFFF"/>
                </a:solidFill>
                <a:latin typeface="Kollektif"/>
              </a:rPr>
              <a:t>La tabla "clientes" gestiona la información de los clientes de cada gimnasio.</a:t>
            </a:r>
          </a:p>
          <a:p>
            <a:pPr algn="just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trike="noStrike" u="none">
                <a:solidFill>
                  <a:srgbClr val="FFFFFF"/>
                </a:solidFill>
                <a:latin typeface="Kollektif"/>
              </a:rPr>
              <a:t>La tabla "pagos" almacena la información sobre los pagos realizados por los clientes.</a:t>
            </a:r>
          </a:p>
          <a:p>
            <a:pPr algn="just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trike="noStrike" u="none">
                <a:solidFill>
                  <a:srgbClr val="FFFFFF"/>
                </a:solidFill>
                <a:latin typeface="Kollektif"/>
              </a:rPr>
              <a:t>La tabla "usuarios" contiene los datos de los usuarios de la aplicación, es decir, los propietarios de los gimnasios.</a:t>
            </a:r>
          </a:p>
          <a:p>
            <a:pPr algn="just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trike="noStrike" u="none">
                <a:solidFill>
                  <a:srgbClr val="FFFFFF"/>
                </a:solidFill>
                <a:latin typeface="Kollektif"/>
              </a:rPr>
              <a:t>La tabla "precios" guarda los precios de las membresías de cada gimnasio.</a:t>
            </a:r>
          </a:p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 strike="noStrike" u="none">
                <a:solidFill>
                  <a:srgbClr val="FFFFFF"/>
                </a:solidFill>
                <a:latin typeface="Kollektif"/>
              </a:rPr>
              <a:t>La base de datos se encuentra alojada en un host gratuito de MySQL de forma provisional, lo que permite su acceso desde cualquier ordenador.</a:t>
            </a:r>
          </a:p>
          <a:p>
            <a:pPr algn="just" marL="0" indent="0" lvl="1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413549"/>
            <a:ext cx="1671009" cy="216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400" spc="-58">
                <a:solidFill>
                  <a:srgbClr val="FFFFFF"/>
                </a:solidFill>
                <a:latin typeface="Kollektif Bold"/>
              </a:rPr>
              <a:t>Franco Ruben Milazzo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856943" y="413549"/>
            <a:ext cx="402357" cy="216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400" spc="-58">
                <a:solidFill>
                  <a:srgbClr val="FFFFFF"/>
                </a:solidFill>
                <a:latin typeface="Kollektif Bold"/>
              </a:rPr>
              <a:t>2024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32198" y="-3730350"/>
            <a:ext cx="20787936" cy="17747701"/>
          </a:xfrm>
          <a:custGeom>
            <a:avLst/>
            <a:gdLst/>
            <a:ahLst/>
            <a:cxnLst/>
            <a:rect r="r" b="b" t="t" l="l"/>
            <a:pathLst>
              <a:path h="17747701" w="20787936">
                <a:moveTo>
                  <a:pt x="0" y="0"/>
                </a:moveTo>
                <a:lnTo>
                  <a:pt x="20787936" y="0"/>
                </a:lnTo>
                <a:lnTo>
                  <a:pt x="20787936" y="17747700"/>
                </a:lnTo>
                <a:lnTo>
                  <a:pt x="0" y="17747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8913" y="2805586"/>
            <a:ext cx="8315364" cy="5358172"/>
          </a:xfrm>
          <a:custGeom>
            <a:avLst/>
            <a:gdLst/>
            <a:ahLst/>
            <a:cxnLst/>
            <a:rect r="r" b="b" t="t" l="l"/>
            <a:pathLst>
              <a:path h="5358172" w="8315364">
                <a:moveTo>
                  <a:pt x="0" y="0"/>
                </a:moveTo>
                <a:lnTo>
                  <a:pt x="8315365" y="0"/>
                </a:lnTo>
                <a:lnTo>
                  <a:pt x="8315365" y="5358172"/>
                </a:lnTo>
                <a:lnTo>
                  <a:pt x="0" y="53581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66417" y="2805586"/>
            <a:ext cx="8418562" cy="5358172"/>
          </a:xfrm>
          <a:custGeom>
            <a:avLst/>
            <a:gdLst/>
            <a:ahLst/>
            <a:cxnLst/>
            <a:rect r="r" b="b" t="t" l="l"/>
            <a:pathLst>
              <a:path h="5358172" w="8418562">
                <a:moveTo>
                  <a:pt x="0" y="0"/>
                </a:moveTo>
                <a:lnTo>
                  <a:pt x="8418562" y="0"/>
                </a:lnTo>
                <a:lnTo>
                  <a:pt x="8418562" y="5358172"/>
                </a:lnTo>
                <a:lnTo>
                  <a:pt x="0" y="53581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41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13549"/>
            <a:ext cx="1671009" cy="216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400" spc="-58">
                <a:solidFill>
                  <a:srgbClr val="FFFFFF"/>
                </a:solidFill>
                <a:latin typeface="Kollektif Bold"/>
              </a:rPr>
              <a:t>Franco Ruben Milazzo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856943" y="413549"/>
            <a:ext cx="402357" cy="216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400" spc="-58">
                <a:solidFill>
                  <a:srgbClr val="FFFFFF"/>
                </a:solidFill>
                <a:latin typeface="Kollektif Bold"/>
              </a:rPr>
              <a:t>2024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019175"/>
            <a:ext cx="6819771" cy="1106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Kollektif"/>
              </a:rPr>
              <a:t>Login y Registro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56375" y="-671133"/>
            <a:ext cx="14664318" cy="12507441"/>
          </a:xfrm>
          <a:custGeom>
            <a:avLst/>
            <a:gdLst/>
            <a:ahLst/>
            <a:cxnLst/>
            <a:rect r="r" b="b" t="t" l="l"/>
            <a:pathLst>
              <a:path h="12507441" w="14664318">
                <a:moveTo>
                  <a:pt x="0" y="0"/>
                </a:moveTo>
                <a:lnTo>
                  <a:pt x="14664318" y="0"/>
                </a:lnTo>
                <a:lnTo>
                  <a:pt x="14664318" y="12507441"/>
                </a:lnTo>
                <a:lnTo>
                  <a:pt x="0" y="125074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30021" y="2125881"/>
            <a:ext cx="12227958" cy="6687332"/>
          </a:xfrm>
          <a:custGeom>
            <a:avLst/>
            <a:gdLst/>
            <a:ahLst/>
            <a:cxnLst/>
            <a:rect r="r" b="b" t="t" l="l"/>
            <a:pathLst>
              <a:path h="6687332" w="12227958">
                <a:moveTo>
                  <a:pt x="0" y="0"/>
                </a:moveTo>
                <a:lnTo>
                  <a:pt x="12227958" y="0"/>
                </a:lnTo>
                <a:lnTo>
                  <a:pt x="12227958" y="6687332"/>
                </a:lnTo>
                <a:lnTo>
                  <a:pt x="0" y="66873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13549"/>
            <a:ext cx="1671009" cy="216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400" spc="-58">
                <a:solidFill>
                  <a:srgbClr val="FFFFFF"/>
                </a:solidFill>
                <a:latin typeface="Kollektif Bold"/>
              </a:rPr>
              <a:t>Franco Ruben Milazzo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856943" y="413549"/>
            <a:ext cx="402357" cy="216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400" spc="-58">
                <a:solidFill>
                  <a:srgbClr val="FFFFFF"/>
                </a:solidFill>
                <a:latin typeface="Kollektif Bold"/>
              </a:rPr>
              <a:t>2024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019175"/>
            <a:ext cx="9075360" cy="1106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Kollektif"/>
              </a:rPr>
              <a:t>Inicio / Dashboard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286023" y="-1889303"/>
            <a:ext cx="26629445" cy="22712698"/>
          </a:xfrm>
          <a:custGeom>
            <a:avLst/>
            <a:gdLst/>
            <a:ahLst/>
            <a:cxnLst/>
            <a:rect r="r" b="b" t="t" l="l"/>
            <a:pathLst>
              <a:path h="22712698" w="26629445">
                <a:moveTo>
                  <a:pt x="0" y="0"/>
                </a:moveTo>
                <a:lnTo>
                  <a:pt x="26629446" y="0"/>
                </a:lnTo>
                <a:lnTo>
                  <a:pt x="26629446" y="22712698"/>
                </a:lnTo>
                <a:lnTo>
                  <a:pt x="0" y="227126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864205" y="2125881"/>
            <a:ext cx="14259339" cy="7702212"/>
          </a:xfrm>
          <a:custGeom>
            <a:avLst/>
            <a:gdLst/>
            <a:ahLst/>
            <a:cxnLst/>
            <a:rect r="r" b="b" t="t" l="l"/>
            <a:pathLst>
              <a:path h="7702212" w="14259339">
                <a:moveTo>
                  <a:pt x="0" y="0"/>
                </a:moveTo>
                <a:lnTo>
                  <a:pt x="14259338" y="0"/>
                </a:lnTo>
                <a:lnTo>
                  <a:pt x="14259338" y="7702212"/>
                </a:lnTo>
                <a:lnTo>
                  <a:pt x="0" y="77022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13549"/>
            <a:ext cx="1671009" cy="216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400" spc="-58">
                <a:solidFill>
                  <a:srgbClr val="FFFFFF"/>
                </a:solidFill>
                <a:latin typeface="Kollektif Bold"/>
              </a:rPr>
              <a:t>Franco Ruben Milazzo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856943" y="413549"/>
            <a:ext cx="402357" cy="216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400" spc="-58">
                <a:solidFill>
                  <a:srgbClr val="FFFFFF"/>
                </a:solidFill>
                <a:latin typeface="Kollektif Bold"/>
              </a:rPr>
              <a:t>2024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54380" y="1019175"/>
            <a:ext cx="9075360" cy="1106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Kollektif"/>
              </a:rPr>
              <a:t>Tabla de clientes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600572" y="-3058980"/>
            <a:ext cx="25333541" cy="21628510"/>
          </a:xfrm>
          <a:custGeom>
            <a:avLst/>
            <a:gdLst/>
            <a:ahLst/>
            <a:cxnLst/>
            <a:rect r="r" b="b" t="t" l="l"/>
            <a:pathLst>
              <a:path h="21628510" w="25333541">
                <a:moveTo>
                  <a:pt x="0" y="0"/>
                </a:moveTo>
                <a:lnTo>
                  <a:pt x="25333541" y="0"/>
                </a:lnTo>
                <a:lnTo>
                  <a:pt x="25333541" y="21628511"/>
                </a:lnTo>
                <a:lnTo>
                  <a:pt x="0" y="216285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413549"/>
            <a:ext cx="1671009" cy="216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400" spc="-58">
                <a:solidFill>
                  <a:srgbClr val="FFFFFF"/>
                </a:solidFill>
                <a:latin typeface="Kollektif Bold"/>
              </a:rPr>
              <a:t>Franco Ruben Milazzo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856943" y="413549"/>
            <a:ext cx="402357" cy="216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400" spc="-58">
                <a:solidFill>
                  <a:srgbClr val="FFFFFF"/>
                </a:solidFill>
                <a:latin typeface="Kollektif Bold"/>
              </a:rPr>
              <a:t>2024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54380" y="1019175"/>
            <a:ext cx="12153840" cy="1106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Kollektif"/>
              </a:rPr>
              <a:t>Tabla de clientes deudores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957065" y="2226856"/>
            <a:ext cx="14166478" cy="7774582"/>
          </a:xfrm>
          <a:custGeom>
            <a:avLst/>
            <a:gdLst/>
            <a:ahLst/>
            <a:cxnLst/>
            <a:rect r="r" b="b" t="t" l="l"/>
            <a:pathLst>
              <a:path h="7774582" w="14166478">
                <a:moveTo>
                  <a:pt x="0" y="0"/>
                </a:moveTo>
                <a:lnTo>
                  <a:pt x="14166478" y="0"/>
                </a:lnTo>
                <a:lnTo>
                  <a:pt x="14166478" y="7774582"/>
                </a:lnTo>
                <a:lnTo>
                  <a:pt x="0" y="77745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DAGIbLazAo8</dc:identifier>
  <dcterms:modified xsi:type="dcterms:W3CDTF">2011-08-01T06:04:30Z</dcterms:modified>
  <cp:revision>1</cp:revision>
  <dc:title>Copia de Gradient Minimalist Business Slides</dc:title>
</cp:coreProperties>
</file>